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68" r:id="rId5"/>
    <p:sldId id="390" r:id="rId6"/>
    <p:sldId id="377" r:id="rId7"/>
    <p:sldId id="378" r:id="rId8"/>
    <p:sldId id="391" r:id="rId9"/>
    <p:sldId id="449" r:id="rId10"/>
    <p:sldId id="451" r:id="rId11"/>
    <p:sldId id="435" r:id="rId12"/>
    <p:sldId id="458" r:id="rId13"/>
    <p:sldId id="459" r:id="rId14"/>
    <p:sldId id="460" r:id="rId15"/>
    <p:sldId id="461" r:id="rId16"/>
    <p:sldId id="453" r:id="rId17"/>
    <p:sldId id="468" r:id="rId18"/>
    <p:sldId id="469" r:id="rId19"/>
    <p:sldId id="470" r:id="rId20"/>
    <p:sldId id="471" r:id="rId21"/>
    <p:sldId id="466" r:id="rId22"/>
    <p:sldId id="473" r:id="rId23"/>
    <p:sldId id="47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6C918-51FF-4D44-9B6F-6E94234EFB77}" v="12" dt="2023-11-28T10:26:54.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p:scale>
          <a:sx n="200" d="100"/>
          <a:sy n="200" d="100"/>
        </p:scale>
        <p:origin x="-3864" y="-21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ijn Weijermars" userId="2933e1d2-70ff-47b3-ad61-d61e32fda646" providerId="ADAL" clId="{1F06C918-51FF-4D44-9B6F-6E94234EFB77}"/>
    <pc:docChg chg="custSel modSld">
      <pc:chgData name="Stijn Weijermars" userId="2933e1d2-70ff-47b3-ad61-d61e32fda646" providerId="ADAL" clId="{1F06C918-51FF-4D44-9B6F-6E94234EFB77}" dt="2023-11-28T11:02:16.779" v="20" actId="20577"/>
      <pc:docMkLst>
        <pc:docMk/>
      </pc:docMkLst>
      <pc:sldChg chg="modSp mod">
        <pc:chgData name="Stijn Weijermars" userId="2933e1d2-70ff-47b3-ad61-d61e32fda646" providerId="ADAL" clId="{1F06C918-51FF-4D44-9B6F-6E94234EFB77}" dt="2023-11-28T09:49:03.424" v="3" actId="20577"/>
        <pc:sldMkLst>
          <pc:docMk/>
          <pc:sldMk cId="3878736986" sldId="268"/>
        </pc:sldMkLst>
        <pc:spChg chg="mod">
          <ac:chgData name="Stijn Weijermars" userId="2933e1d2-70ff-47b3-ad61-d61e32fda646" providerId="ADAL" clId="{1F06C918-51FF-4D44-9B6F-6E94234EFB77}" dt="2023-11-28T09:49:03.424" v="3" actId="20577"/>
          <ac:spMkLst>
            <pc:docMk/>
            <pc:sldMk cId="3878736986" sldId="268"/>
            <ac:spMk id="8" creationId="{BBD7C9EE-C66F-4B59-9527-5D3C27382E5E}"/>
          </ac:spMkLst>
        </pc:spChg>
      </pc:sldChg>
      <pc:sldChg chg="modSp mod">
        <pc:chgData name="Stijn Weijermars" userId="2933e1d2-70ff-47b3-ad61-d61e32fda646" providerId="ADAL" clId="{1F06C918-51FF-4D44-9B6F-6E94234EFB77}" dt="2023-11-28T09:53:18.189" v="18" actId="20577"/>
        <pc:sldMkLst>
          <pc:docMk/>
          <pc:sldMk cId="4141263338" sldId="459"/>
        </pc:sldMkLst>
        <pc:spChg chg="mod">
          <ac:chgData name="Stijn Weijermars" userId="2933e1d2-70ff-47b3-ad61-d61e32fda646" providerId="ADAL" clId="{1F06C918-51FF-4D44-9B6F-6E94234EFB77}" dt="2023-11-28T09:53:18.189" v="18" actId="20577"/>
          <ac:spMkLst>
            <pc:docMk/>
            <pc:sldMk cId="4141263338" sldId="459"/>
            <ac:spMk id="3" creationId="{F996E4EF-E0D6-4059-9CD7-356233B98218}"/>
          </ac:spMkLst>
        </pc:spChg>
      </pc:sldChg>
      <pc:sldChg chg="modSp modAnim">
        <pc:chgData name="Stijn Weijermars" userId="2933e1d2-70ff-47b3-ad61-d61e32fda646" providerId="ADAL" clId="{1F06C918-51FF-4D44-9B6F-6E94234EFB77}" dt="2023-11-28T09:52:57.427" v="14" actId="20577"/>
        <pc:sldMkLst>
          <pc:docMk/>
          <pc:sldMk cId="4146193830" sldId="460"/>
        </pc:sldMkLst>
        <pc:spChg chg="mod">
          <ac:chgData name="Stijn Weijermars" userId="2933e1d2-70ff-47b3-ad61-d61e32fda646" providerId="ADAL" clId="{1F06C918-51FF-4D44-9B6F-6E94234EFB77}" dt="2023-11-28T09:52:57.427" v="14" actId="20577"/>
          <ac:spMkLst>
            <pc:docMk/>
            <pc:sldMk cId="4146193830" sldId="460"/>
            <ac:spMk id="3" creationId="{F996E4EF-E0D6-4059-9CD7-356233B98218}"/>
          </ac:spMkLst>
        </pc:spChg>
      </pc:sldChg>
      <pc:sldChg chg="modSp mod">
        <pc:chgData name="Stijn Weijermars" userId="2933e1d2-70ff-47b3-ad61-d61e32fda646" providerId="ADAL" clId="{1F06C918-51FF-4D44-9B6F-6E94234EFB77}" dt="2023-11-28T11:02:16.779" v="20" actId="20577"/>
        <pc:sldMkLst>
          <pc:docMk/>
          <pc:sldMk cId="1869319817" sldId="474"/>
        </pc:sldMkLst>
        <pc:spChg chg="mod">
          <ac:chgData name="Stijn Weijermars" userId="2933e1d2-70ff-47b3-ad61-d61e32fda646" providerId="ADAL" clId="{1F06C918-51FF-4D44-9B6F-6E94234EFB77}" dt="2023-11-28T11:02:16.779" v="20" actId="20577"/>
          <ac:spMkLst>
            <pc:docMk/>
            <pc:sldMk cId="1869319817" sldId="474"/>
            <ac:spMk id="2" creationId="{00230F1A-0909-5366-3D65-BFB577F8481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6748E-11B2-4E1C-A130-E6EA8BD6FEFE}" type="doc">
      <dgm:prSet loTypeId="urn:microsoft.com/office/officeart/2005/8/layout/hProcess3" loCatId="process" qsTypeId="urn:microsoft.com/office/officeart/2005/8/quickstyle/simple1" qsCatId="simple" csTypeId="urn:microsoft.com/office/officeart/2005/8/colors/accent1_2" csCatId="accent1" phldr="1"/>
      <dgm:spPr/>
    </dgm:pt>
    <dgm:pt modelId="{67D08678-722F-4C14-BC4B-8F29269DC19C}">
      <dgm:prSet phldrT="[Tekst]"/>
      <dgm:spPr/>
      <dgm:t>
        <a:bodyPr/>
        <a:lstStyle/>
        <a:p>
          <a:r>
            <a:rPr lang="nl-NL" dirty="0"/>
            <a:t>Verkorte </a:t>
          </a:r>
        </a:p>
        <a:p>
          <a:r>
            <a:rPr lang="nl-NL" dirty="0"/>
            <a:t>vertragingstijd</a:t>
          </a:r>
        </a:p>
      </dgm:t>
    </dgm:pt>
    <dgm:pt modelId="{C7A3ACBD-5047-422E-AD6E-FF8BD25FB1B3}" type="sibTrans" cxnId="{F48574BC-776F-40F6-AD41-3D5B1F9BFB05}">
      <dgm:prSet/>
      <dgm:spPr/>
      <dgm:t>
        <a:bodyPr/>
        <a:lstStyle/>
        <a:p>
          <a:endParaRPr lang="nl-NL"/>
        </a:p>
      </dgm:t>
    </dgm:pt>
    <dgm:pt modelId="{9362E768-B5ED-42D2-9010-76C7A9E0960E}" type="parTrans" cxnId="{F48574BC-776F-40F6-AD41-3D5B1F9BFB05}">
      <dgm:prSet/>
      <dgm:spPr/>
      <dgm:t>
        <a:bodyPr/>
        <a:lstStyle/>
        <a:p>
          <a:endParaRPr lang="nl-NL"/>
        </a:p>
      </dgm:t>
    </dgm:pt>
    <dgm:pt modelId="{AF0D0BA1-15A6-4BA6-B5B3-02D657165282}" type="pres">
      <dgm:prSet presAssocID="{C0B6748E-11B2-4E1C-A130-E6EA8BD6FEFE}" presName="Name0" presStyleCnt="0">
        <dgm:presLayoutVars>
          <dgm:dir/>
          <dgm:animLvl val="lvl"/>
          <dgm:resizeHandles val="exact"/>
        </dgm:presLayoutVars>
      </dgm:prSet>
      <dgm:spPr/>
    </dgm:pt>
    <dgm:pt modelId="{A0B4B23A-A219-47FD-ACDE-A961EAFD33B0}" type="pres">
      <dgm:prSet presAssocID="{C0B6748E-11B2-4E1C-A130-E6EA8BD6FEFE}" presName="dummy" presStyleCnt="0"/>
      <dgm:spPr/>
    </dgm:pt>
    <dgm:pt modelId="{3219C951-DC1B-408D-BBA7-489203569BE0}" type="pres">
      <dgm:prSet presAssocID="{C0B6748E-11B2-4E1C-A130-E6EA8BD6FEFE}" presName="linH" presStyleCnt="0"/>
      <dgm:spPr/>
    </dgm:pt>
    <dgm:pt modelId="{6D7309A7-75EC-4611-BE6E-ECF8E3EBC840}" type="pres">
      <dgm:prSet presAssocID="{C0B6748E-11B2-4E1C-A130-E6EA8BD6FEFE}" presName="padding1" presStyleCnt="0"/>
      <dgm:spPr/>
    </dgm:pt>
    <dgm:pt modelId="{C9D94FDE-28E6-41DD-AC9D-F06DB9165C24}" type="pres">
      <dgm:prSet presAssocID="{67D08678-722F-4C14-BC4B-8F29269DC19C}" presName="linV" presStyleCnt="0"/>
      <dgm:spPr/>
    </dgm:pt>
    <dgm:pt modelId="{ADE33BAF-87E2-4898-A480-7732A62C14C1}" type="pres">
      <dgm:prSet presAssocID="{67D08678-722F-4C14-BC4B-8F29269DC19C}" presName="spVertical1" presStyleCnt="0"/>
      <dgm:spPr/>
    </dgm:pt>
    <dgm:pt modelId="{6550B3D9-8E6F-4F4A-84E7-BE83639574C3}" type="pres">
      <dgm:prSet presAssocID="{67D08678-722F-4C14-BC4B-8F29269DC19C}" presName="parTx" presStyleLbl="revTx" presStyleIdx="0" presStyleCnt="1" custScaleX="51012">
        <dgm:presLayoutVars>
          <dgm:chMax val="0"/>
          <dgm:chPref val="0"/>
          <dgm:bulletEnabled val="1"/>
        </dgm:presLayoutVars>
      </dgm:prSet>
      <dgm:spPr/>
    </dgm:pt>
    <dgm:pt modelId="{42514851-ABB5-4925-8881-47472B8CE8FF}" type="pres">
      <dgm:prSet presAssocID="{67D08678-722F-4C14-BC4B-8F29269DC19C}" presName="spVertical2" presStyleCnt="0"/>
      <dgm:spPr/>
    </dgm:pt>
    <dgm:pt modelId="{D2C984A0-6111-4A5F-ADC6-B51119DE34CA}" type="pres">
      <dgm:prSet presAssocID="{67D08678-722F-4C14-BC4B-8F29269DC19C}" presName="spVertical3" presStyleCnt="0"/>
      <dgm:spPr/>
    </dgm:pt>
    <dgm:pt modelId="{3370FBAA-6EB7-4B4B-A097-B864AEC7CE07}" type="pres">
      <dgm:prSet presAssocID="{C0B6748E-11B2-4E1C-A130-E6EA8BD6FEFE}" presName="padding2" presStyleCnt="0"/>
      <dgm:spPr/>
    </dgm:pt>
    <dgm:pt modelId="{EF0933D9-6744-4C3F-82CD-023040835573}" type="pres">
      <dgm:prSet presAssocID="{C0B6748E-11B2-4E1C-A130-E6EA8BD6FEFE}" presName="negArrow" presStyleCnt="0"/>
      <dgm:spPr/>
    </dgm:pt>
    <dgm:pt modelId="{12F66D9E-1F96-4814-A868-528E8ACAEC23}" type="pres">
      <dgm:prSet presAssocID="{C0B6748E-11B2-4E1C-A130-E6EA8BD6FEFE}" presName="backgroundArrow" presStyleLbl="node1" presStyleIdx="0" presStyleCnt="1" custScaleY="82780" custLinFactNeighborX="957" custLinFactNeighborY="8186"/>
      <dgm:spPr/>
    </dgm:pt>
  </dgm:ptLst>
  <dgm:cxnLst>
    <dgm:cxn modelId="{0BCB455E-F1F4-44E6-8442-A944DCC1D73C}" type="presOf" srcId="{67D08678-722F-4C14-BC4B-8F29269DC19C}" destId="{6550B3D9-8E6F-4F4A-84E7-BE83639574C3}" srcOrd="0" destOrd="0" presId="urn:microsoft.com/office/officeart/2005/8/layout/hProcess3"/>
    <dgm:cxn modelId="{148B49AB-E263-4534-A500-2E8755F6EF9E}" type="presOf" srcId="{C0B6748E-11B2-4E1C-A130-E6EA8BD6FEFE}" destId="{AF0D0BA1-15A6-4BA6-B5B3-02D657165282}" srcOrd="0" destOrd="0" presId="urn:microsoft.com/office/officeart/2005/8/layout/hProcess3"/>
    <dgm:cxn modelId="{F48574BC-776F-40F6-AD41-3D5B1F9BFB05}" srcId="{C0B6748E-11B2-4E1C-A130-E6EA8BD6FEFE}" destId="{67D08678-722F-4C14-BC4B-8F29269DC19C}" srcOrd="0" destOrd="0" parTransId="{9362E768-B5ED-42D2-9010-76C7A9E0960E}" sibTransId="{C7A3ACBD-5047-422E-AD6E-FF8BD25FB1B3}"/>
    <dgm:cxn modelId="{FF7DC11E-5A58-4F09-AAB9-5FE8814A47D0}" type="presParOf" srcId="{AF0D0BA1-15A6-4BA6-B5B3-02D657165282}" destId="{A0B4B23A-A219-47FD-ACDE-A961EAFD33B0}" srcOrd="0" destOrd="0" presId="urn:microsoft.com/office/officeart/2005/8/layout/hProcess3"/>
    <dgm:cxn modelId="{51DDCD0A-320D-439E-BCF7-94A0B8D35A29}" type="presParOf" srcId="{AF0D0BA1-15A6-4BA6-B5B3-02D657165282}" destId="{3219C951-DC1B-408D-BBA7-489203569BE0}" srcOrd="1" destOrd="0" presId="urn:microsoft.com/office/officeart/2005/8/layout/hProcess3"/>
    <dgm:cxn modelId="{9474136E-EF29-4768-8C6A-197C11254B31}" type="presParOf" srcId="{3219C951-DC1B-408D-BBA7-489203569BE0}" destId="{6D7309A7-75EC-4611-BE6E-ECF8E3EBC840}" srcOrd="0" destOrd="0" presId="urn:microsoft.com/office/officeart/2005/8/layout/hProcess3"/>
    <dgm:cxn modelId="{B2CB2650-7A79-46E4-AEC4-1121C98D7FB8}" type="presParOf" srcId="{3219C951-DC1B-408D-BBA7-489203569BE0}" destId="{C9D94FDE-28E6-41DD-AC9D-F06DB9165C24}" srcOrd="1" destOrd="0" presId="urn:microsoft.com/office/officeart/2005/8/layout/hProcess3"/>
    <dgm:cxn modelId="{A7C61438-00FE-4E83-A162-D7575B34C5CC}" type="presParOf" srcId="{C9D94FDE-28E6-41DD-AC9D-F06DB9165C24}" destId="{ADE33BAF-87E2-4898-A480-7732A62C14C1}" srcOrd="0" destOrd="0" presId="urn:microsoft.com/office/officeart/2005/8/layout/hProcess3"/>
    <dgm:cxn modelId="{C21B0895-9860-4499-BF85-7FA68E875151}" type="presParOf" srcId="{C9D94FDE-28E6-41DD-AC9D-F06DB9165C24}" destId="{6550B3D9-8E6F-4F4A-84E7-BE83639574C3}" srcOrd="1" destOrd="0" presId="urn:microsoft.com/office/officeart/2005/8/layout/hProcess3"/>
    <dgm:cxn modelId="{FA16EACC-CFBD-4B57-ABBA-3203018B9A49}" type="presParOf" srcId="{C9D94FDE-28E6-41DD-AC9D-F06DB9165C24}" destId="{42514851-ABB5-4925-8881-47472B8CE8FF}" srcOrd="2" destOrd="0" presId="urn:microsoft.com/office/officeart/2005/8/layout/hProcess3"/>
    <dgm:cxn modelId="{DAC2D2FC-39E3-4FA6-9883-FECDB954D426}" type="presParOf" srcId="{C9D94FDE-28E6-41DD-AC9D-F06DB9165C24}" destId="{D2C984A0-6111-4A5F-ADC6-B51119DE34CA}" srcOrd="3" destOrd="0" presId="urn:microsoft.com/office/officeart/2005/8/layout/hProcess3"/>
    <dgm:cxn modelId="{D06680FE-CC60-46CD-9715-28D1D39525D2}" type="presParOf" srcId="{3219C951-DC1B-408D-BBA7-489203569BE0}" destId="{3370FBAA-6EB7-4B4B-A097-B864AEC7CE07}" srcOrd="2" destOrd="0" presId="urn:microsoft.com/office/officeart/2005/8/layout/hProcess3"/>
    <dgm:cxn modelId="{C5AA93C5-8ED9-4414-BE63-F63EF83FEFE0}" type="presParOf" srcId="{3219C951-DC1B-408D-BBA7-489203569BE0}" destId="{EF0933D9-6744-4C3F-82CD-023040835573}" srcOrd="3" destOrd="0" presId="urn:microsoft.com/office/officeart/2005/8/layout/hProcess3"/>
    <dgm:cxn modelId="{91752953-6EFD-4850-960A-CE68BD8BB24C}" type="presParOf" srcId="{3219C951-DC1B-408D-BBA7-489203569BE0}" destId="{12F66D9E-1F96-4814-A868-528E8ACAEC23}" srcOrd="4" destOrd="0" presId="urn:microsoft.com/office/officeart/2005/8/layout/h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66D9E-1F96-4814-A868-528E8ACAEC23}">
      <dsp:nvSpPr>
        <dsp:cNvPr id="0" name=""/>
        <dsp:cNvSpPr/>
      </dsp:nvSpPr>
      <dsp:spPr>
        <a:xfrm>
          <a:off x="0" y="2011100"/>
          <a:ext cx="4216400" cy="1382305"/>
        </a:xfrm>
        <a:prstGeom prst="right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0B3D9-8E6F-4F4A-84E7-BE83639574C3}">
      <dsp:nvSpPr>
        <dsp:cNvPr id="0" name=""/>
        <dsp:cNvSpPr/>
      </dsp:nvSpPr>
      <dsp:spPr>
        <a:xfrm>
          <a:off x="1186293" y="2291869"/>
          <a:ext cx="1762285" cy="834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nl-NL" sz="1600" kern="1200" dirty="0"/>
            <a:t>Verkorte </a:t>
          </a:r>
        </a:p>
        <a:p>
          <a:pPr marL="0" lvl="0" indent="0" algn="ctr" defTabSz="711200">
            <a:lnSpc>
              <a:spcPct val="90000"/>
            </a:lnSpc>
            <a:spcBef>
              <a:spcPct val="0"/>
            </a:spcBef>
            <a:spcAft>
              <a:spcPct val="35000"/>
            </a:spcAft>
            <a:buNone/>
          </a:pPr>
          <a:r>
            <a:rPr lang="nl-NL" sz="1600" kern="1200" dirty="0"/>
            <a:t>vertragingstijd</a:t>
          </a:r>
        </a:p>
      </dsp:txBody>
      <dsp:txXfrm>
        <a:off x="1186293" y="2291869"/>
        <a:ext cx="1762285" cy="83492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28/11/2023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3699882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28-11-2023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28-11-2023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28-11-2023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28-11-2023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28-11-2023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28-11-2023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28-11-2023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28-11-2023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28-11-2023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28-11-2023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28-11-2023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28-11-2023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28-11-2023</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40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28-11-2023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28-11-2023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hyperlink" Target="https://www.topotijdreis.nl/" TargetMode="External"/><Relationship Id="rId2" Type="http://schemas.openxmlformats.org/officeDocument/2006/relationships/hyperlink" Target="https://waterinfo.rws.nl/#!/kaart/waterafvoe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6.png"/><Relationship Id="rId7" Type="http://schemas.openxmlformats.org/officeDocument/2006/relationships/diagramLayout" Target="../diagrams/layout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8.png"/><Relationship Id="rId10" Type="http://schemas.microsoft.com/office/2007/relationships/diagramDrawing" Target="../diagrams/drawing1.xml"/><Relationship Id="rId4" Type="http://schemas.openxmlformats.org/officeDocument/2006/relationships/image" Target="../media/image27.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dianummer 10">
            <a:extLst>
              <a:ext uri="{FF2B5EF4-FFF2-40B4-BE49-F238E27FC236}">
                <a16:creationId xmlns:a16="http://schemas.microsoft.com/office/drawing/2014/main" id="{B5FC2221-6673-460E-9932-4480AF37A8E7}"/>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10" name="Tijdelijke aanduiding voor voettekst 9">
            <a:extLst>
              <a:ext uri="{FF2B5EF4-FFF2-40B4-BE49-F238E27FC236}">
                <a16:creationId xmlns:a16="http://schemas.microsoft.com/office/drawing/2014/main" id="{E8004E6F-5AE4-469B-A1C6-E8A716547937}"/>
              </a:ext>
            </a:extLst>
          </p:cNvPr>
          <p:cNvSpPr>
            <a:spLocks noGrp="1"/>
          </p:cNvSpPr>
          <p:nvPr>
            <p:ph type="ftr" sz="quarter" idx="11"/>
          </p:nvPr>
        </p:nvSpPr>
        <p:spPr>
          <a:xfrm>
            <a:off x="1174750" y="6325170"/>
            <a:ext cx="4921250" cy="216000"/>
          </a:xfrm>
        </p:spPr>
        <p:txBody>
          <a:bodyPr/>
          <a:lstStyle/>
          <a:p>
            <a:r>
              <a:rPr lang="nl-NL" dirty="0"/>
              <a:t>Water &amp; Energie De wereld en ik</a:t>
            </a:r>
          </a:p>
        </p:txBody>
      </p:sp>
      <p:sp>
        <p:nvSpPr>
          <p:cNvPr id="8" name="Tijdelijke aanduiding voor datum 7">
            <a:extLst>
              <a:ext uri="{FF2B5EF4-FFF2-40B4-BE49-F238E27FC236}">
                <a16:creationId xmlns:a16="http://schemas.microsoft.com/office/drawing/2014/main" id="{BBD7C9EE-C66F-4B59-9527-5D3C27382E5E}"/>
              </a:ext>
            </a:extLst>
          </p:cNvPr>
          <p:cNvSpPr>
            <a:spLocks noGrp="1"/>
          </p:cNvSpPr>
          <p:nvPr>
            <p:ph type="dt" sz="half" idx="10"/>
          </p:nvPr>
        </p:nvSpPr>
        <p:spPr>
          <a:xfrm>
            <a:off x="371476" y="6325170"/>
            <a:ext cx="803274" cy="216000"/>
          </a:xfrm>
        </p:spPr>
        <p:txBody>
          <a:bodyPr/>
          <a:lstStyle/>
          <a:p>
            <a:r>
              <a:rPr lang="nl-NL" dirty="0"/>
              <a:t>28-11-2023</a:t>
            </a:r>
          </a:p>
        </p:txBody>
      </p:sp>
      <p:sp>
        <p:nvSpPr>
          <p:cNvPr id="2" name="Ondertitel 1">
            <a:extLst>
              <a:ext uri="{FF2B5EF4-FFF2-40B4-BE49-F238E27FC236}">
                <a16:creationId xmlns:a16="http://schemas.microsoft.com/office/drawing/2014/main" id="{9AB00E9D-FE5B-4000-93AD-A5933085A40A}"/>
              </a:ext>
            </a:extLst>
          </p:cNvPr>
          <p:cNvSpPr>
            <a:spLocks noGrp="1"/>
          </p:cNvSpPr>
          <p:nvPr>
            <p:ph type="subTitle" idx="1"/>
          </p:nvPr>
        </p:nvSpPr>
        <p:spPr>
          <a:xfrm>
            <a:off x="374650" y="5155915"/>
            <a:ext cx="7668000" cy="973424"/>
          </a:xfrm>
        </p:spPr>
        <p:txBody>
          <a:bodyPr/>
          <a:lstStyle/>
          <a:p>
            <a:r>
              <a:rPr lang="nl-NL" dirty="0"/>
              <a:t>IBS De wereld en ik </a:t>
            </a:r>
          </a:p>
          <a:p>
            <a:r>
              <a:rPr lang="nl-NL" dirty="0"/>
              <a:t>Les 2  Water en energie</a:t>
            </a:r>
          </a:p>
        </p:txBody>
      </p:sp>
      <p:sp>
        <p:nvSpPr>
          <p:cNvPr id="9" name="Titel 8">
            <a:extLst>
              <a:ext uri="{FF2B5EF4-FFF2-40B4-BE49-F238E27FC236}">
                <a16:creationId xmlns:a16="http://schemas.microsoft.com/office/drawing/2014/main" id="{3F2503CA-BD50-40D9-B48F-71457F24A0B4}"/>
              </a:ext>
            </a:extLst>
          </p:cNvPr>
          <p:cNvSpPr>
            <a:spLocks noGrp="1"/>
          </p:cNvSpPr>
          <p:nvPr>
            <p:ph type="ctrTitle"/>
          </p:nvPr>
        </p:nvSpPr>
        <p:spPr>
          <a:xfrm>
            <a:off x="371475" y="2824163"/>
            <a:ext cx="7668000" cy="2082553"/>
          </a:xfrm>
        </p:spPr>
        <p:txBody>
          <a:bodyPr/>
          <a:lstStyle/>
          <a:p>
            <a:pPr marL="0" indent="0">
              <a:buNone/>
            </a:pPr>
            <a:r>
              <a:rPr lang="nl-NL" sz="5400" dirty="0"/>
              <a:t>De loop van een rivier</a:t>
            </a:r>
          </a:p>
        </p:txBody>
      </p:sp>
    </p:spTree>
    <p:extLst>
      <p:ext uri="{BB962C8B-B14F-4D97-AF65-F5344CB8AC3E}">
        <p14:creationId xmlns:p14="http://schemas.microsoft.com/office/powerpoint/2010/main" val="3878736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974020" cy="4929411"/>
          </a:xfrm>
        </p:spPr>
        <p:txBody>
          <a:bodyPr/>
          <a:lstStyle/>
          <a:p>
            <a:r>
              <a:rPr lang="nl-NL" sz="2800" dirty="0"/>
              <a:t>Hoe hoog of laag het water in de Rijn staat, hangt ervan af hoeveel water de rivier afvoert. De hoeveelheid water die een rivier afvoert, heet debiet. Debiet wordt gemeten in kubieke meter water per seconde (m3/s).</a:t>
            </a:r>
          </a:p>
          <a:p>
            <a:r>
              <a:rPr lang="nl-NL" sz="2800" dirty="0"/>
              <a:t>Bij hoogwater is het debiet groot, bij laagwater is het debiet juist klein. </a:t>
            </a:r>
          </a:p>
          <a:p>
            <a:r>
              <a:rPr lang="nl-NL" sz="2800" dirty="0"/>
              <a:t>Als het debiet het hoogst is, spreekt men van piekafvoer van de rivier.</a:t>
            </a:r>
          </a:p>
        </p:txBody>
      </p:sp>
    </p:spTree>
    <p:extLst>
      <p:ext uri="{BB962C8B-B14F-4D97-AF65-F5344CB8AC3E}">
        <p14:creationId xmlns:p14="http://schemas.microsoft.com/office/powerpoint/2010/main" val="414126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72C779-1A8B-4D68-A034-E5DB125BC488}"/>
              </a:ext>
            </a:extLst>
          </p:cNvPr>
          <p:cNvSpPr>
            <a:spLocks noGrp="1"/>
          </p:cNvSpPr>
          <p:nvPr>
            <p:ph type="title"/>
          </p:nvPr>
        </p:nvSpPr>
        <p:spPr/>
        <p:txBody>
          <a:bodyPr/>
          <a:lstStyle/>
          <a:p>
            <a:r>
              <a:rPr lang="nl-NL" dirty="0"/>
              <a:t>Debiet</a:t>
            </a:r>
          </a:p>
        </p:txBody>
      </p:sp>
      <p:sp>
        <p:nvSpPr>
          <p:cNvPr id="3" name="Tijdelijke aanduiding voor inhoud 2">
            <a:extLst>
              <a:ext uri="{FF2B5EF4-FFF2-40B4-BE49-F238E27FC236}">
                <a16:creationId xmlns:a16="http://schemas.microsoft.com/office/drawing/2014/main" id="{F996E4EF-E0D6-4059-9CD7-356233B98218}"/>
              </a:ext>
            </a:extLst>
          </p:cNvPr>
          <p:cNvSpPr>
            <a:spLocks noGrp="1"/>
          </p:cNvSpPr>
          <p:nvPr>
            <p:ph idx="1"/>
          </p:nvPr>
        </p:nvSpPr>
        <p:spPr>
          <a:xfrm>
            <a:off x="2735627" y="1196753"/>
            <a:ext cx="8608962" cy="4929411"/>
          </a:xfrm>
        </p:spPr>
        <p:txBody>
          <a:bodyPr>
            <a:normAutofit/>
          </a:bodyPr>
          <a:lstStyle/>
          <a:p>
            <a:r>
              <a:rPr lang="nl-NL" sz="2800" dirty="0"/>
              <a:t>De Rijn bij Lobith heeft een normale afvoer van 90.000 m</a:t>
            </a:r>
            <a:r>
              <a:rPr lang="nl-NL" sz="2800" baseline="30000" dirty="0"/>
              <a:t>3</a:t>
            </a:r>
            <a:r>
              <a:rPr lang="nl-NL" sz="2800" dirty="0"/>
              <a:t> water per minuut. Wat is het debiet?</a:t>
            </a:r>
          </a:p>
          <a:p>
            <a:endParaRPr lang="nl-NL" sz="2800" dirty="0"/>
          </a:p>
          <a:p>
            <a:r>
              <a:rPr lang="nl-NL" sz="2800" dirty="0"/>
              <a:t>Het debiet is de afvoer in kubieke meter per seconde. De Rijn bij Lobith heeft dus een debiet van 90 000/60 = 1.500 m</a:t>
            </a:r>
            <a:r>
              <a:rPr lang="nl-NL" sz="2800" baseline="30000" dirty="0"/>
              <a:t>3</a:t>
            </a:r>
            <a:r>
              <a:rPr lang="nl-NL" sz="2800" dirty="0"/>
              <a:t> kubieke meter per seconde.</a:t>
            </a:r>
          </a:p>
          <a:p>
            <a:endParaRPr lang="nl-NL" sz="2800" dirty="0"/>
          </a:p>
          <a:p>
            <a:r>
              <a:rPr lang="nl-NL" sz="2800" dirty="0"/>
              <a:t>Check de site wat de huidige afvoer is van verschillende rivieren! </a:t>
            </a:r>
            <a:r>
              <a:rPr lang="nl-NL" sz="2800" dirty="0">
                <a:hlinkClick r:id="rId2"/>
              </a:rPr>
              <a:t>https://waterinfo.rws.nl/#!/kaart/waterafvoer/</a:t>
            </a:r>
            <a:endParaRPr lang="nl-NL" sz="2800" dirty="0"/>
          </a:p>
        </p:txBody>
      </p:sp>
    </p:spTree>
    <p:extLst>
      <p:ext uri="{BB962C8B-B14F-4D97-AF65-F5344CB8AC3E}">
        <p14:creationId xmlns:p14="http://schemas.microsoft.com/office/powerpoint/2010/main" val="414619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92C2A7-A342-4C93-971C-BD639CC0BF61}"/>
              </a:ext>
            </a:extLst>
          </p:cNvPr>
          <p:cNvSpPr>
            <a:spLocks noGrp="1"/>
          </p:cNvSpPr>
          <p:nvPr>
            <p:ph type="title"/>
          </p:nvPr>
        </p:nvSpPr>
        <p:spPr>
          <a:xfrm>
            <a:off x="1066800" y="296863"/>
            <a:ext cx="9412706" cy="1160403"/>
          </a:xfrm>
        </p:spPr>
        <p:txBody>
          <a:bodyPr/>
          <a:lstStyle/>
          <a:p>
            <a:r>
              <a:rPr lang="nl-NL" dirty="0"/>
              <a:t>Variatie in debiet </a:t>
            </a:r>
          </a:p>
        </p:txBody>
      </p:sp>
      <p:sp>
        <p:nvSpPr>
          <p:cNvPr id="3" name="Tijdelijke aanduiding voor inhoud 2">
            <a:extLst>
              <a:ext uri="{FF2B5EF4-FFF2-40B4-BE49-F238E27FC236}">
                <a16:creationId xmlns:a16="http://schemas.microsoft.com/office/drawing/2014/main" id="{6E7390C5-DD0B-4764-9D5D-46D0FB380DE7}"/>
              </a:ext>
            </a:extLst>
          </p:cNvPr>
          <p:cNvSpPr>
            <a:spLocks noGrp="1"/>
          </p:cNvSpPr>
          <p:nvPr>
            <p:ph idx="1"/>
          </p:nvPr>
        </p:nvSpPr>
        <p:spPr>
          <a:xfrm>
            <a:off x="975359" y="1709738"/>
            <a:ext cx="10845165" cy="4419599"/>
          </a:xfrm>
        </p:spPr>
        <p:txBody>
          <a:bodyPr/>
          <a:lstStyle/>
          <a:p>
            <a:pPr marL="0" indent="0">
              <a:buNone/>
            </a:pPr>
            <a:r>
              <a:rPr lang="nl-NL" sz="2800" dirty="0"/>
              <a:t>Gedurende het jaar varieert het debiet van de rivieren </a:t>
            </a:r>
          </a:p>
          <a:p>
            <a:r>
              <a:rPr lang="nl-NL" sz="2800" dirty="0"/>
              <a:t>’s Winters is hun debiet hoog want van het regenwater dat in het stroomgebied valt, verdampt er weinig voor het de rivieren bereikt.</a:t>
            </a:r>
          </a:p>
          <a:p>
            <a:r>
              <a:rPr lang="nl-NL" sz="2800" dirty="0"/>
              <a:t>In de zomer is hun debiet meestal laag want van het regenwater dat in het stroomgebied valt, verdampt een groot deel voor het de rivieren bereikt.</a:t>
            </a:r>
          </a:p>
        </p:txBody>
      </p:sp>
      <p:pic>
        <p:nvPicPr>
          <p:cNvPr id="4" name="Afbeelding 3">
            <a:extLst>
              <a:ext uri="{FF2B5EF4-FFF2-40B4-BE49-F238E27FC236}">
                <a16:creationId xmlns:a16="http://schemas.microsoft.com/office/drawing/2014/main" id="{440B1151-AE10-4250-9482-5E601C7B3786}"/>
              </a:ext>
            </a:extLst>
          </p:cNvPr>
          <p:cNvPicPr>
            <a:picLocks noChangeAspect="1"/>
          </p:cNvPicPr>
          <p:nvPr/>
        </p:nvPicPr>
        <p:blipFill>
          <a:blip r:embed="rId2"/>
          <a:stretch>
            <a:fillRect/>
          </a:stretch>
        </p:blipFill>
        <p:spPr>
          <a:xfrm>
            <a:off x="4690361" y="4429125"/>
            <a:ext cx="7324725" cy="2428875"/>
          </a:xfrm>
          <a:prstGeom prst="rect">
            <a:avLst/>
          </a:prstGeom>
        </p:spPr>
      </p:pic>
    </p:spTree>
    <p:extLst>
      <p:ext uri="{BB962C8B-B14F-4D97-AF65-F5344CB8AC3E}">
        <p14:creationId xmlns:p14="http://schemas.microsoft.com/office/powerpoint/2010/main" val="24567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6A6BF-1ABF-4B5F-A7D5-EF48F642FF98}"/>
              </a:ext>
            </a:extLst>
          </p:cNvPr>
          <p:cNvSpPr>
            <a:spLocks noGrp="1"/>
          </p:cNvSpPr>
          <p:nvPr>
            <p:ph type="title"/>
          </p:nvPr>
        </p:nvSpPr>
        <p:spPr/>
        <p:txBody>
          <a:bodyPr/>
          <a:lstStyle/>
          <a:p>
            <a:r>
              <a:rPr lang="nl-NL" dirty="0"/>
              <a:t>Regiem</a:t>
            </a:r>
          </a:p>
        </p:txBody>
      </p:sp>
      <p:sp>
        <p:nvSpPr>
          <p:cNvPr id="3" name="Tijdelijke aanduiding voor inhoud 2">
            <a:extLst>
              <a:ext uri="{FF2B5EF4-FFF2-40B4-BE49-F238E27FC236}">
                <a16:creationId xmlns:a16="http://schemas.microsoft.com/office/drawing/2014/main" id="{2F61D871-6596-4190-BD82-9937A8F790A5}"/>
              </a:ext>
            </a:extLst>
          </p:cNvPr>
          <p:cNvSpPr>
            <a:spLocks noGrp="1"/>
          </p:cNvSpPr>
          <p:nvPr>
            <p:ph idx="1"/>
          </p:nvPr>
        </p:nvSpPr>
        <p:spPr/>
        <p:txBody>
          <a:bodyPr/>
          <a:lstStyle/>
          <a:p>
            <a:r>
              <a:rPr lang="nl-NL" sz="2800" dirty="0"/>
              <a:t>Het verschil tussen het hoogste debiet (de piekafvoer) en het laagste debiet in een rivier gedurende het jaar heet het regiem van de rivier.</a:t>
            </a:r>
          </a:p>
        </p:txBody>
      </p:sp>
    </p:spTree>
    <p:extLst>
      <p:ext uri="{BB962C8B-B14F-4D97-AF65-F5344CB8AC3E}">
        <p14:creationId xmlns:p14="http://schemas.microsoft.com/office/powerpoint/2010/main" val="25017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C6B732AF-707C-4E46-80AC-413C3F89E58E}"/>
              </a:ext>
            </a:extLst>
          </p:cNvPr>
          <p:cNvPicPr>
            <a:picLocks noGrp="1" noChangeAspect="1"/>
          </p:cNvPicPr>
          <p:nvPr>
            <p:ph idx="1"/>
          </p:nvPr>
        </p:nvPicPr>
        <p:blipFill rotWithShape="1">
          <a:blip r:embed="rId2"/>
          <a:srcRect l="17929" t="11905" r="24109" b="6288"/>
          <a:stretch/>
        </p:blipFill>
        <p:spPr>
          <a:xfrm>
            <a:off x="4062335" y="781528"/>
            <a:ext cx="6220913" cy="4936360"/>
          </a:xfrm>
          <a:prstGeom prst="rect">
            <a:avLst/>
          </a:prstGeom>
        </p:spPr>
      </p:pic>
    </p:spTree>
    <p:extLst>
      <p:ext uri="{BB962C8B-B14F-4D97-AF65-F5344CB8AC3E}">
        <p14:creationId xmlns:p14="http://schemas.microsoft.com/office/powerpoint/2010/main" val="1831616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27778-B3D9-471B-99CD-01FC1BC6E99E}"/>
              </a:ext>
            </a:extLst>
          </p:cNvPr>
          <p:cNvSpPr>
            <a:spLocks noGrp="1"/>
          </p:cNvSpPr>
          <p:nvPr>
            <p:ph type="title"/>
          </p:nvPr>
        </p:nvSpPr>
        <p:spPr>
          <a:xfrm>
            <a:off x="985518" y="296863"/>
            <a:ext cx="9493987" cy="1160403"/>
          </a:xfrm>
        </p:spPr>
        <p:txBody>
          <a:bodyPr/>
          <a:lstStyle/>
          <a:p>
            <a:r>
              <a:rPr lang="nl-NL" dirty="0"/>
              <a:t>Vertragingstijd</a:t>
            </a:r>
          </a:p>
        </p:txBody>
      </p:sp>
      <p:sp>
        <p:nvSpPr>
          <p:cNvPr id="3" name="Tijdelijke aanduiding voor inhoud 2">
            <a:extLst>
              <a:ext uri="{FF2B5EF4-FFF2-40B4-BE49-F238E27FC236}">
                <a16:creationId xmlns:a16="http://schemas.microsoft.com/office/drawing/2014/main" id="{AAE74C4D-23FD-4737-8C41-BCB6909B017B}"/>
              </a:ext>
            </a:extLst>
          </p:cNvPr>
          <p:cNvSpPr>
            <a:spLocks noGrp="1"/>
          </p:cNvSpPr>
          <p:nvPr>
            <p:ph idx="1"/>
          </p:nvPr>
        </p:nvSpPr>
        <p:spPr>
          <a:xfrm>
            <a:off x="985519" y="1709738"/>
            <a:ext cx="10835005" cy="4419599"/>
          </a:xfrm>
        </p:spPr>
        <p:txBody>
          <a:bodyPr/>
          <a:lstStyle/>
          <a:p>
            <a:r>
              <a:rPr lang="nl-NL" sz="2800" dirty="0"/>
              <a:t>Neerslag in het stroomgebied van een rivier heeft tijd nodig om de rivier te bereiken. Die tijd is de vertragingstijd. </a:t>
            </a:r>
          </a:p>
          <a:p>
            <a:r>
              <a:rPr lang="nl-NL" sz="2800" dirty="0"/>
              <a:t>Die is kort als het water op een harde bodem valt waarin het niet weg kan zakken. </a:t>
            </a:r>
          </a:p>
          <a:p>
            <a:r>
              <a:rPr lang="nl-NL" sz="2800" dirty="0"/>
              <a:t>De vertragingstijd is lang als het water op een zachte bodem valt, daarin wegzakt en via de bodem uiteindelijk de hoofdrivier bereikt.</a:t>
            </a:r>
          </a:p>
        </p:txBody>
      </p:sp>
    </p:spTree>
    <p:extLst>
      <p:ext uri="{BB962C8B-B14F-4D97-AF65-F5344CB8AC3E}">
        <p14:creationId xmlns:p14="http://schemas.microsoft.com/office/powerpoint/2010/main" val="307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8C6436-45BF-4EE2-85FE-AE662434DC30}"/>
              </a:ext>
            </a:extLst>
          </p:cNvPr>
          <p:cNvSpPr>
            <a:spLocks noGrp="1"/>
          </p:cNvSpPr>
          <p:nvPr>
            <p:ph type="title"/>
          </p:nvPr>
        </p:nvSpPr>
        <p:spPr>
          <a:xfrm>
            <a:off x="924560" y="296863"/>
            <a:ext cx="9554946" cy="1160403"/>
          </a:xfrm>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B93EFC6A-7A5B-4716-9339-C8DC34621729}"/>
              </a:ext>
            </a:extLst>
          </p:cNvPr>
          <p:cNvSpPr>
            <a:spLocks noGrp="1"/>
          </p:cNvSpPr>
          <p:nvPr>
            <p:ph idx="1"/>
          </p:nvPr>
        </p:nvSpPr>
        <p:spPr>
          <a:xfrm>
            <a:off x="1422399" y="1709738"/>
            <a:ext cx="9672321" cy="4419599"/>
          </a:xfrm>
        </p:spPr>
        <p:txBody>
          <a:bodyPr/>
          <a:lstStyle/>
          <a:p>
            <a:r>
              <a:rPr lang="nl-NL" sz="2800" dirty="0"/>
              <a:t>Nederland wordt ook wel het afvoerputje genoemd… Veel water moet via ons land naar de zee</a:t>
            </a:r>
          </a:p>
          <a:p>
            <a:r>
              <a:rPr lang="nl-NL" sz="2800" dirty="0"/>
              <a:t>Vroeger was het advies water zo snel mogelijk af te voeren naar de rivier en de zee</a:t>
            </a:r>
          </a:p>
          <a:p>
            <a:r>
              <a:rPr lang="nl-NL" sz="2800" dirty="0"/>
              <a:t>Sinds 2000 trendbreuk &gt; </a:t>
            </a:r>
            <a:r>
              <a:rPr lang="nl-NL" sz="2800" i="1" dirty="0"/>
              <a:t>Anders omgaan met water Waterbeleid voor de 21e eeuw</a:t>
            </a:r>
          </a:p>
          <a:p>
            <a:r>
              <a:rPr lang="nl-NL" sz="2800" i="1" dirty="0"/>
              <a:t>Van zo snel mogelijk afvoeren, naar vertraagde afvoer en berging</a:t>
            </a:r>
          </a:p>
        </p:txBody>
      </p:sp>
    </p:spTree>
    <p:extLst>
      <p:ext uri="{BB962C8B-B14F-4D97-AF65-F5344CB8AC3E}">
        <p14:creationId xmlns:p14="http://schemas.microsoft.com/office/powerpoint/2010/main" val="383369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5F9226-888F-4E1B-8F68-8BC50DB4A4B5}"/>
              </a:ext>
            </a:extLst>
          </p:cNvPr>
          <p:cNvSpPr>
            <a:spLocks noGrp="1"/>
          </p:cNvSpPr>
          <p:nvPr>
            <p:ph type="title"/>
          </p:nvPr>
        </p:nvSpPr>
        <p:spPr>
          <a:xfrm>
            <a:off x="2556410" y="3017520"/>
            <a:ext cx="7501990" cy="1160403"/>
          </a:xfrm>
        </p:spPr>
        <p:txBody>
          <a:bodyPr/>
          <a:lstStyle/>
          <a:p>
            <a:r>
              <a:rPr lang="nl-NL" dirty="0"/>
              <a:t>Voorbeeld: </a:t>
            </a:r>
            <a:r>
              <a:rPr lang="nl-NL" dirty="0" err="1"/>
              <a:t>Topotijdreis</a:t>
            </a:r>
            <a:endParaRPr lang="nl-NL" dirty="0"/>
          </a:p>
        </p:txBody>
      </p:sp>
    </p:spTree>
    <p:extLst>
      <p:ext uri="{BB962C8B-B14F-4D97-AF65-F5344CB8AC3E}">
        <p14:creationId xmlns:p14="http://schemas.microsoft.com/office/powerpoint/2010/main" val="2613425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21BE35-4714-42CC-A1B6-5BD01EA1D61F}"/>
              </a:ext>
            </a:extLst>
          </p:cNvPr>
          <p:cNvSpPr>
            <a:spLocks noGrp="1"/>
          </p:cNvSpPr>
          <p:nvPr>
            <p:ph type="title"/>
          </p:nvPr>
        </p:nvSpPr>
        <p:spPr/>
        <p:txBody>
          <a:bodyPr/>
          <a:lstStyle/>
          <a:p>
            <a:r>
              <a:rPr lang="nl-NL" dirty="0"/>
              <a:t>Lange of Korte vertragingstijd</a:t>
            </a:r>
          </a:p>
        </p:txBody>
      </p:sp>
      <p:sp>
        <p:nvSpPr>
          <p:cNvPr id="3" name="Tijdelijke aanduiding voor inhoud 2">
            <a:extLst>
              <a:ext uri="{FF2B5EF4-FFF2-40B4-BE49-F238E27FC236}">
                <a16:creationId xmlns:a16="http://schemas.microsoft.com/office/drawing/2014/main" id="{7EDAD9EC-9119-4F5C-AF6D-6D958ECEDBB1}"/>
              </a:ext>
            </a:extLst>
          </p:cNvPr>
          <p:cNvSpPr>
            <a:spLocks noGrp="1"/>
          </p:cNvSpPr>
          <p:nvPr>
            <p:ph sz="half" idx="1"/>
          </p:nvPr>
        </p:nvSpPr>
        <p:spPr>
          <a:xfrm>
            <a:off x="1970842" y="1600201"/>
            <a:ext cx="4023557" cy="4525963"/>
          </a:xfrm>
        </p:spPr>
        <p:txBody>
          <a:bodyPr>
            <a:normAutofit/>
          </a:bodyPr>
          <a:lstStyle/>
          <a:p>
            <a:pPr lvl="1"/>
            <a:r>
              <a:rPr lang="nl-NL" dirty="0"/>
              <a:t>Aa of </a:t>
            </a:r>
            <a:r>
              <a:rPr lang="nl-NL" dirty="0" err="1"/>
              <a:t>Weerijs</a:t>
            </a:r>
            <a:endParaRPr lang="nl-NL" dirty="0"/>
          </a:p>
          <a:p>
            <a:pPr lvl="1"/>
            <a:r>
              <a:rPr lang="nl-NL" dirty="0"/>
              <a:t>Mark</a:t>
            </a:r>
          </a:p>
          <a:p>
            <a:pPr lvl="1"/>
            <a:r>
              <a:rPr lang="nl-NL" dirty="0"/>
              <a:t>Leij</a:t>
            </a:r>
          </a:p>
          <a:p>
            <a:pPr lvl="1"/>
            <a:r>
              <a:rPr lang="nl-NL" dirty="0" err="1"/>
              <a:t>Essche</a:t>
            </a:r>
            <a:r>
              <a:rPr lang="nl-NL" dirty="0"/>
              <a:t> stroom</a:t>
            </a:r>
          </a:p>
          <a:p>
            <a:pPr lvl="1"/>
            <a:r>
              <a:rPr lang="nl-NL" dirty="0"/>
              <a:t>Dommel </a:t>
            </a:r>
          </a:p>
          <a:p>
            <a:pPr lvl="1"/>
            <a:r>
              <a:rPr lang="nl-NL" dirty="0"/>
              <a:t>Aa</a:t>
            </a:r>
          </a:p>
          <a:p>
            <a:pPr lvl="1"/>
            <a:r>
              <a:rPr lang="nl-NL" dirty="0"/>
              <a:t>Hunze</a:t>
            </a:r>
          </a:p>
          <a:p>
            <a:pPr lvl="1"/>
            <a:r>
              <a:rPr lang="nl-NL" dirty="0"/>
              <a:t>Ruiten Aa</a:t>
            </a:r>
          </a:p>
          <a:p>
            <a:pPr lvl="1"/>
            <a:endParaRPr lang="nl-NL" dirty="0"/>
          </a:p>
        </p:txBody>
      </p:sp>
      <p:sp>
        <p:nvSpPr>
          <p:cNvPr id="4" name="Tijdelijke aanduiding voor inhoud 3">
            <a:extLst>
              <a:ext uri="{FF2B5EF4-FFF2-40B4-BE49-F238E27FC236}">
                <a16:creationId xmlns:a16="http://schemas.microsoft.com/office/drawing/2014/main" id="{B6C25B8C-4349-4155-9513-4EB1956195F2}"/>
              </a:ext>
            </a:extLst>
          </p:cNvPr>
          <p:cNvSpPr>
            <a:spLocks noGrp="1"/>
          </p:cNvSpPr>
          <p:nvPr>
            <p:ph sz="half" idx="2"/>
          </p:nvPr>
        </p:nvSpPr>
        <p:spPr/>
        <p:txBody>
          <a:bodyPr/>
          <a:lstStyle/>
          <a:p>
            <a:r>
              <a:rPr lang="nl-NL" dirty="0"/>
              <a:t>Kies een beek en bekijk de verandering van de beek vanaf 1900</a:t>
            </a:r>
          </a:p>
          <a:p>
            <a:r>
              <a:rPr lang="nl-NL" dirty="0"/>
              <a:t>Geef een tijdsbeeld van 4 momenten en beschrijf hoe de beek veranderd is</a:t>
            </a:r>
          </a:p>
          <a:p>
            <a:r>
              <a:rPr lang="nl-NL" dirty="0"/>
              <a:t>Wat is het effect op de vertragingstijd en hoe past dit in de huidige trend?</a:t>
            </a:r>
          </a:p>
          <a:p>
            <a:pPr lvl="1"/>
            <a:endParaRPr lang="nl-NL" dirty="0"/>
          </a:p>
        </p:txBody>
      </p:sp>
    </p:spTree>
    <p:extLst>
      <p:ext uri="{BB962C8B-B14F-4D97-AF65-F5344CB8AC3E}">
        <p14:creationId xmlns:p14="http://schemas.microsoft.com/office/powerpoint/2010/main" val="412963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0DF71E-7DF2-4FA6-8E58-FFC6D1C483C6}"/>
              </a:ext>
            </a:extLst>
          </p:cNvPr>
          <p:cNvSpPr>
            <a:spLocks noGrp="1"/>
          </p:cNvSpPr>
          <p:nvPr>
            <p:ph type="title"/>
          </p:nvPr>
        </p:nvSpPr>
        <p:spPr>
          <a:xfrm>
            <a:off x="1188718" y="296863"/>
            <a:ext cx="9290787" cy="1160403"/>
          </a:xfrm>
        </p:spPr>
        <p:txBody>
          <a:bodyPr/>
          <a:lstStyle/>
          <a:p>
            <a:r>
              <a:rPr lang="nl-NL" dirty="0"/>
              <a:t>Bronnen</a:t>
            </a:r>
          </a:p>
        </p:txBody>
      </p:sp>
      <p:sp>
        <p:nvSpPr>
          <p:cNvPr id="3" name="Tijdelijke aanduiding voor inhoud 2">
            <a:extLst>
              <a:ext uri="{FF2B5EF4-FFF2-40B4-BE49-F238E27FC236}">
                <a16:creationId xmlns:a16="http://schemas.microsoft.com/office/drawing/2014/main" id="{E0CB5A1F-207A-46CD-A8F6-5E7B464E03F6}"/>
              </a:ext>
            </a:extLst>
          </p:cNvPr>
          <p:cNvSpPr>
            <a:spLocks noGrp="1"/>
          </p:cNvSpPr>
          <p:nvPr>
            <p:ph idx="1"/>
          </p:nvPr>
        </p:nvSpPr>
        <p:spPr>
          <a:xfrm>
            <a:off x="1188719" y="1709738"/>
            <a:ext cx="10631805" cy="4419599"/>
          </a:xfrm>
        </p:spPr>
        <p:txBody>
          <a:bodyPr/>
          <a:lstStyle/>
          <a:p>
            <a:r>
              <a:rPr lang="nl-NL" dirty="0">
                <a:hlinkClick r:id="rId2"/>
              </a:rPr>
              <a:t>https://waterinfo.rws.nl/#!/kaart/waterafvoer/</a:t>
            </a:r>
            <a:endParaRPr lang="nl-NL" dirty="0"/>
          </a:p>
          <a:p>
            <a:r>
              <a:rPr lang="nl-NL" dirty="0">
                <a:hlinkClick r:id="rId3"/>
              </a:rPr>
              <a:t>https://www.topotijdreis.nl/</a:t>
            </a:r>
            <a:endParaRPr lang="nl-NL" dirty="0"/>
          </a:p>
        </p:txBody>
      </p:sp>
    </p:spTree>
    <p:extLst>
      <p:ext uri="{BB962C8B-B14F-4D97-AF65-F5344CB8AC3E}">
        <p14:creationId xmlns:p14="http://schemas.microsoft.com/office/powerpoint/2010/main" val="132902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9A55ED-E24C-4974-85BF-562AA58D2657}"/>
              </a:ext>
            </a:extLst>
          </p:cNvPr>
          <p:cNvSpPr>
            <a:spLocks noGrp="1"/>
          </p:cNvSpPr>
          <p:nvPr>
            <p:ph type="title"/>
          </p:nvPr>
        </p:nvSpPr>
        <p:spPr>
          <a:xfrm>
            <a:off x="1590675" y="2717334"/>
            <a:ext cx="10108030" cy="1160403"/>
          </a:xfrm>
        </p:spPr>
        <p:txBody>
          <a:bodyPr/>
          <a:lstStyle/>
          <a:p>
            <a:r>
              <a:rPr lang="nl-NL" dirty="0"/>
              <a:t>Herhaling vorige week </a:t>
            </a:r>
          </a:p>
        </p:txBody>
      </p:sp>
    </p:spTree>
    <p:extLst>
      <p:ext uri="{BB962C8B-B14F-4D97-AF65-F5344CB8AC3E}">
        <p14:creationId xmlns:p14="http://schemas.microsoft.com/office/powerpoint/2010/main" val="3833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30F1A-0909-5366-3D65-BFB577F84816}"/>
              </a:ext>
            </a:extLst>
          </p:cNvPr>
          <p:cNvSpPr>
            <a:spLocks noGrp="1"/>
          </p:cNvSpPr>
          <p:nvPr>
            <p:ph type="title"/>
          </p:nvPr>
        </p:nvSpPr>
        <p:spPr>
          <a:xfrm>
            <a:off x="1173480" y="296863"/>
            <a:ext cx="9306026" cy="1160403"/>
          </a:xfrm>
        </p:spPr>
        <p:txBody>
          <a:bodyPr/>
          <a:lstStyle/>
          <a:p>
            <a:pPr algn="ctr"/>
            <a:r>
              <a:rPr lang="nl-NL" dirty="0" err="1"/>
              <a:t>Essche</a:t>
            </a:r>
            <a:r>
              <a:rPr lang="nl-NL" dirty="0"/>
              <a:t> stroom</a:t>
            </a:r>
            <a:br>
              <a:rPr lang="nl-NL" dirty="0"/>
            </a:br>
            <a:r>
              <a:rPr lang="nl-NL" sz="2800" b="0" dirty="0"/>
              <a:t>1931          1971           </a:t>
            </a:r>
            <a:r>
              <a:rPr lang="nl-NL" sz="2800" b="0"/>
              <a:t>2011            2021</a:t>
            </a:r>
            <a:endParaRPr lang="nl-NL" b="0" dirty="0"/>
          </a:p>
        </p:txBody>
      </p:sp>
      <p:pic>
        <p:nvPicPr>
          <p:cNvPr id="8" name="Tijdelijke aanduiding voor inhoud 7">
            <a:extLst>
              <a:ext uri="{FF2B5EF4-FFF2-40B4-BE49-F238E27FC236}">
                <a16:creationId xmlns:a16="http://schemas.microsoft.com/office/drawing/2014/main" id="{86284712-4704-401B-F3BE-DA2B3D731C07}"/>
              </a:ext>
            </a:extLst>
          </p:cNvPr>
          <p:cNvPicPr>
            <a:picLocks noGrp="1" noChangeAspect="1"/>
          </p:cNvPicPr>
          <p:nvPr>
            <p:ph idx="1"/>
          </p:nvPr>
        </p:nvPicPr>
        <p:blipFill>
          <a:blip r:embed="rId2"/>
          <a:stretch>
            <a:fillRect/>
          </a:stretch>
        </p:blipFill>
        <p:spPr>
          <a:xfrm>
            <a:off x="8169866" y="1681418"/>
            <a:ext cx="2309640" cy="4419600"/>
          </a:xfrm>
        </p:spPr>
      </p:pic>
      <p:sp>
        <p:nvSpPr>
          <p:cNvPr id="4" name="Tijdelijke aanduiding voor datum 3">
            <a:extLst>
              <a:ext uri="{FF2B5EF4-FFF2-40B4-BE49-F238E27FC236}">
                <a16:creationId xmlns:a16="http://schemas.microsoft.com/office/drawing/2014/main" id="{43C0F2ED-C879-5D6F-7DA0-E6ABBEB3587E}"/>
              </a:ext>
            </a:extLst>
          </p:cNvPr>
          <p:cNvSpPr>
            <a:spLocks noGrp="1"/>
          </p:cNvSpPr>
          <p:nvPr>
            <p:ph type="dt" sz="half" idx="10"/>
          </p:nvPr>
        </p:nvSpPr>
        <p:spPr/>
        <p:txBody>
          <a:bodyPr/>
          <a:lstStyle/>
          <a:p>
            <a:fld id="{1F360904-632D-4428-B762-9ED2B3079DE4}" type="datetime1">
              <a:rPr lang="nl-NL" noProof="0" smtClean="0"/>
              <a:t>28-11-2023</a:t>
            </a:fld>
            <a:endParaRPr lang="nl-NL" noProof="0"/>
          </a:p>
        </p:txBody>
      </p:sp>
      <p:sp>
        <p:nvSpPr>
          <p:cNvPr id="5" name="Tijdelijke aanduiding voor voettekst 4">
            <a:extLst>
              <a:ext uri="{FF2B5EF4-FFF2-40B4-BE49-F238E27FC236}">
                <a16:creationId xmlns:a16="http://schemas.microsoft.com/office/drawing/2014/main" id="{C5A55E94-66C5-4606-B0D4-AA9D6EFF473A}"/>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6396008-7E15-7F8D-C463-29A070118DC0}"/>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pic>
        <p:nvPicPr>
          <p:cNvPr id="10" name="Afbeelding 9">
            <a:extLst>
              <a:ext uri="{FF2B5EF4-FFF2-40B4-BE49-F238E27FC236}">
                <a16:creationId xmlns:a16="http://schemas.microsoft.com/office/drawing/2014/main" id="{54E8D339-ACF1-DCAB-9E71-1C8A56F36CB0}"/>
              </a:ext>
            </a:extLst>
          </p:cNvPr>
          <p:cNvPicPr>
            <a:picLocks noChangeAspect="1"/>
          </p:cNvPicPr>
          <p:nvPr/>
        </p:nvPicPr>
        <p:blipFill rotWithShape="1">
          <a:blip r:embed="rId3"/>
          <a:srcRect b="10967"/>
          <a:stretch/>
        </p:blipFill>
        <p:spPr>
          <a:xfrm>
            <a:off x="5848737" y="1681417"/>
            <a:ext cx="2091071" cy="4436191"/>
          </a:xfrm>
          <a:prstGeom prst="rect">
            <a:avLst/>
          </a:prstGeom>
        </p:spPr>
      </p:pic>
      <p:pic>
        <p:nvPicPr>
          <p:cNvPr id="12" name="Afbeelding 11">
            <a:extLst>
              <a:ext uri="{FF2B5EF4-FFF2-40B4-BE49-F238E27FC236}">
                <a16:creationId xmlns:a16="http://schemas.microsoft.com/office/drawing/2014/main" id="{8494E1E2-A971-8F50-9206-5E35F2EE8DF2}"/>
              </a:ext>
            </a:extLst>
          </p:cNvPr>
          <p:cNvPicPr>
            <a:picLocks noChangeAspect="1"/>
          </p:cNvPicPr>
          <p:nvPr/>
        </p:nvPicPr>
        <p:blipFill>
          <a:blip r:embed="rId4"/>
          <a:stretch>
            <a:fillRect/>
          </a:stretch>
        </p:blipFill>
        <p:spPr>
          <a:xfrm>
            <a:off x="3613868" y="1681417"/>
            <a:ext cx="2033534" cy="4436191"/>
          </a:xfrm>
          <a:prstGeom prst="rect">
            <a:avLst/>
          </a:prstGeom>
        </p:spPr>
      </p:pic>
      <p:pic>
        <p:nvPicPr>
          <p:cNvPr id="14" name="Afbeelding 13">
            <a:extLst>
              <a:ext uri="{FF2B5EF4-FFF2-40B4-BE49-F238E27FC236}">
                <a16:creationId xmlns:a16="http://schemas.microsoft.com/office/drawing/2014/main" id="{4F8CD524-7F1B-4869-43AE-23CF464831A7}"/>
              </a:ext>
            </a:extLst>
          </p:cNvPr>
          <p:cNvPicPr>
            <a:picLocks noChangeAspect="1"/>
          </p:cNvPicPr>
          <p:nvPr/>
        </p:nvPicPr>
        <p:blipFill>
          <a:blip r:embed="rId5"/>
          <a:stretch>
            <a:fillRect/>
          </a:stretch>
        </p:blipFill>
        <p:spPr>
          <a:xfrm>
            <a:off x="1341419" y="1681416"/>
            <a:ext cx="2042391" cy="4419601"/>
          </a:xfrm>
          <a:prstGeom prst="rect">
            <a:avLst/>
          </a:prstGeom>
        </p:spPr>
      </p:pic>
      <p:graphicFrame>
        <p:nvGraphicFramePr>
          <p:cNvPr id="15" name="Diagram 14">
            <a:extLst>
              <a:ext uri="{FF2B5EF4-FFF2-40B4-BE49-F238E27FC236}">
                <a16:creationId xmlns:a16="http://schemas.microsoft.com/office/drawing/2014/main" id="{322FA154-E7F9-1A6F-BD74-E503938A234C}"/>
              </a:ext>
            </a:extLst>
          </p:cNvPr>
          <p:cNvGraphicFramePr/>
          <p:nvPr>
            <p:extLst>
              <p:ext uri="{D42A27DB-BD31-4B8C-83A1-F6EECF244321}">
                <p14:modId xmlns:p14="http://schemas.microsoft.com/office/powerpoint/2010/main" val="1737387399"/>
              </p:ext>
            </p:extLst>
          </p:nvPr>
        </p:nvGraphicFramePr>
        <p:xfrm>
          <a:off x="1390639" y="3512056"/>
          <a:ext cx="42164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Pijl: rechts 15">
            <a:extLst>
              <a:ext uri="{FF2B5EF4-FFF2-40B4-BE49-F238E27FC236}">
                <a16:creationId xmlns:a16="http://schemas.microsoft.com/office/drawing/2014/main" id="{A3E1FCE5-659E-3E91-B402-137BCC0247D1}"/>
              </a:ext>
            </a:extLst>
          </p:cNvPr>
          <p:cNvSpPr/>
          <p:nvPr/>
        </p:nvSpPr>
        <p:spPr>
          <a:xfrm>
            <a:off x="6505585" y="5425193"/>
            <a:ext cx="4216400" cy="1578218"/>
          </a:xfrm>
          <a:prstGeom prst="rightArrow">
            <a:avLst>
              <a:gd name="adj1" fmla="val 50000"/>
              <a:gd name="adj2" fmla="val 54563"/>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nl-NL"/>
          </a:p>
        </p:txBody>
      </p:sp>
      <p:grpSp>
        <p:nvGrpSpPr>
          <p:cNvPr id="18" name="Groep 17">
            <a:extLst>
              <a:ext uri="{FF2B5EF4-FFF2-40B4-BE49-F238E27FC236}">
                <a16:creationId xmlns:a16="http://schemas.microsoft.com/office/drawing/2014/main" id="{EDCF19A1-0818-7520-E3B9-42090AA1346E}"/>
              </a:ext>
            </a:extLst>
          </p:cNvPr>
          <p:cNvGrpSpPr/>
          <p:nvPr/>
        </p:nvGrpSpPr>
        <p:grpSpPr>
          <a:xfrm>
            <a:off x="7562401" y="5743740"/>
            <a:ext cx="1762285" cy="834927"/>
            <a:chOff x="1186293" y="2291869"/>
            <a:chExt cx="1762285" cy="834927"/>
          </a:xfrm>
        </p:grpSpPr>
        <p:sp>
          <p:nvSpPr>
            <p:cNvPr id="19" name="Rechthoek 18">
              <a:extLst>
                <a:ext uri="{FF2B5EF4-FFF2-40B4-BE49-F238E27FC236}">
                  <a16:creationId xmlns:a16="http://schemas.microsoft.com/office/drawing/2014/main" id="{46E6852C-88D5-3DE6-BABC-D1171D00F21C}"/>
                </a:ext>
              </a:extLst>
            </p:cNvPr>
            <p:cNvSpPr/>
            <p:nvPr/>
          </p:nvSpPr>
          <p:spPr>
            <a:xfrm>
              <a:off x="1186293" y="2291869"/>
              <a:ext cx="1762285" cy="8349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nl-NL"/>
            </a:p>
          </p:txBody>
        </p:sp>
        <p:sp>
          <p:nvSpPr>
            <p:cNvPr id="20" name="Tekstvak 19">
              <a:extLst>
                <a:ext uri="{FF2B5EF4-FFF2-40B4-BE49-F238E27FC236}">
                  <a16:creationId xmlns:a16="http://schemas.microsoft.com/office/drawing/2014/main" id="{1A55D6F8-AAE6-9869-7C1E-8695524A849B}"/>
                </a:ext>
              </a:extLst>
            </p:cNvPr>
            <p:cNvSpPr txBox="1"/>
            <p:nvPr/>
          </p:nvSpPr>
          <p:spPr>
            <a:xfrm>
              <a:off x="1186293" y="2291869"/>
              <a:ext cx="1762285" cy="8349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62560" rIns="0" bIns="162560" numCol="1" spcCol="1270" anchor="ctr" anchorCtr="0">
              <a:noAutofit/>
            </a:bodyPr>
            <a:lstStyle/>
            <a:p>
              <a:pPr marL="0" lvl="0" indent="0" algn="ctr" defTabSz="711200">
                <a:lnSpc>
                  <a:spcPct val="90000"/>
                </a:lnSpc>
                <a:spcBef>
                  <a:spcPct val="0"/>
                </a:spcBef>
                <a:spcAft>
                  <a:spcPct val="35000"/>
                </a:spcAft>
                <a:buNone/>
              </a:pPr>
              <a:r>
                <a:rPr lang="nl-NL" sz="1600" kern="1200" dirty="0"/>
                <a:t>Verlengen </a:t>
              </a:r>
            </a:p>
            <a:p>
              <a:pPr marL="0" lvl="0" indent="0" algn="ctr" defTabSz="711200">
                <a:lnSpc>
                  <a:spcPct val="90000"/>
                </a:lnSpc>
                <a:spcBef>
                  <a:spcPct val="0"/>
                </a:spcBef>
                <a:spcAft>
                  <a:spcPct val="35000"/>
                </a:spcAft>
                <a:buNone/>
              </a:pPr>
              <a:r>
                <a:rPr lang="nl-NL" sz="1600" kern="1200" dirty="0"/>
                <a:t>vertragingstijd</a:t>
              </a:r>
            </a:p>
          </p:txBody>
        </p:sp>
      </p:grpSp>
    </p:spTree>
    <p:extLst>
      <p:ext uri="{BB962C8B-B14F-4D97-AF65-F5344CB8AC3E}">
        <p14:creationId xmlns:p14="http://schemas.microsoft.com/office/powerpoint/2010/main" val="1869319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67346-CFAB-4BA4-AEDC-838D0A01733D}"/>
              </a:ext>
            </a:extLst>
          </p:cNvPr>
          <p:cNvSpPr>
            <a:spLocks noGrp="1"/>
          </p:cNvSpPr>
          <p:nvPr>
            <p:ph type="title"/>
          </p:nvPr>
        </p:nvSpPr>
        <p:spPr>
          <a:xfrm>
            <a:off x="838200" y="365125"/>
            <a:ext cx="10515600" cy="1325563"/>
          </a:xfrm>
        </p:spPr>
        <p:txBody>
          <a:bodyPr/>
          <a:lstStyle/>
          <a:p>
            <a:endParaRPr lang="nl-NL"/>
          </a:p>
        </p:txBody>
      </p:sp>
      <p:pic>
        <p:nvPicPr>
          <p:cNvPr id="5" name="Afbeelding 4">
            <a:extLst>
              <a:ext uri="{FF2B5EF4-FFF2-40B4-BE49-F238E27FC236}">
                <a16:creationId xmlns:a16="http://schemas.microsoft.com/office/drawing/2014/main" id="{8AD6B176-3EC4-4D6B-8377-745F17CD7728}"/>
              </a:ext>
            </a:extLst>
          </p:cNvPr>
          <p:cNvPicPr>
            <a:picLocks noChangeAspect="1"/>
          </p:cNvPicPr>
          <p:nvPr/>
        </p:nvPicPr>
        <p:blipFill>
          <a:blip r:embed="rId2"/>
          <a:stretch>
            <a:fillRect/>
          </a:stretch>
        </p:blipFill>
        <p:spPr>
          <a:xfrm>
            <a:off x="-72232" y="1"/>
            <a:ext cx="12336463" cy="6858000"/>
          </a:xfrm>
          <a:prstGeom prst="rect">
            <a:avLst/>
          </a:prstGeom>
        </p:spPr>
      </p:pic>
      <p:sp>
        <p:nvSpPr>
          <p:cNvPr id="6" name="Tekstvak 5">
            <a:extLst>
              <a:ext uri="{FF2B5EF4-FFF2-40B4-BE49-F238E27FC236}">
                <a16:creationId xmlns:a16="http://schemas.microsoft.com/office/drawing/2014/main" id="{66B3E312-1A68-469E-95D2-0097EB8FB3C4}"/>
              </a:ext>
            </a:extLst>
          </p:cNvPr>
          <p:cNvSpPr txBox="1"/>
          <p:nvPr/>
        </p:nvSpPr>
        <p:spPr>
          <a:xfrm>
            <a:off x="3491345" y="365125"/>
            <a:ext cx="5818910" cy="1200329"/>
          </a:xfrm>
          <a:prstGeom prst="rect">
            <a:avLst/>
          </a:prstGeom>
          <a:solidFill>
            <a:schemeClr val="accent1">
              <a:lumMod val="20000"/>
              <a:lumOff val="80000"/>
            </a:schemeClr>
          </a:solidFill>
        </p:spPr>
        <p:txBody>
          <a:bodyPr wrap="square" rtlCol="0">
            <a:spAutoFit/>
          </a:bodyPr>
          <a:lstStyle/>
          <a:p>
            <a:pPr algn="ctr"/>
            <a:r>
              <a:rPr lang="nl-NL" sz="4400" b="1" i="1" dirty="0"/>
              <a:t>Watersysteem</a:t>
            </a:r>
            <a:endParaRPr lang="nl-NL" sz="4000" b="1" i="1" dirty="0"/>
          </a:p>
          <a:p>
            <a:pPr algn="ctr"/>
            <a:r>
              <a:rPr lang="nl-NL" sz="2700" i="1" dirty="0"/>
              <a:t>De natuurlijke weg van het water</a:t>
            </a:r>
          </a:p>
        </p:txBody>
      </p:sp>
      <p:sp>
        <p:nvSpPr>
          <p:cNvPr id="7" name="Ovaal 6">
            <a:extLst>
              <a:ext uri="{FF2B5EF4-FFF2-40B4-BE49-F238E27FC236}">
                <a16:creationId xmlns:a16="http://schemas.microsoft.com/office/drawing/2014/main" id="{7DF780FC-900E-4568-94F8-1AA31B4C5876}"/>
              </a:ext>
            </a:extLst>
          </p:cNvPr>
          <p:cNvSpPr/>
          <p:nvPr/>
        </p:nvSpPr>
        <p:spPr>
          <a:xfrm>
            <a:off x="8578391" y="5165888"/>
            <a:ext cx="1706251" cy="103059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400" b="1" dirty="0">
              <a:solidFill>
                <a:srgbClr val="FF0000"/>
              </a:solidFill>
            </a:endParaRPr>
          </a:p>
        </p:txBody>
      </p:sp>
    </p:spTree>
    <p:extLst>
      <p:ext uri="{BB962C8B-B14F-4D97-AF65-F5344CB8AC3E}">
        <p14:creationId xmlns:p14="http://schemas.microsoft.com/office/powerpoint/2010/main" val="39283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80F30-41DB-41F0-9D3C-351A0D6FD1EA}"/>
              </a:ext>
            </a:extLst>
          </p:cNvPr>
          <p:cNvSpPr>
            <a:spLocks noGrp="1"/>
          </p:cNvSpPr>
          <p:nvPr>
            <p:ph type="title"/>
          </p:nvPr>
        </p:nvSpPr>
        <p:spPr>
          <a:xfrm>
            <a:off x="838200" y="365125"/>
            <a:ext cx="10515600" cy="1325563"/>
          </a:xfrm>
        </p:spPr>
        <p:txBody>
          <a:bodyPr/>
          <a:lstStyle/>
          <a:p>
            <a:r>
              <a:rPr lang="nl-NL" dirty="0">
                <a:solidFill>
                  <a:schemeClr val="accent1"/>
                </a:solidFill>
              </a:rPr>
              <a:t>Samenhang en partijen</a:t>
            </a:r>
          </a:p>
        </p:txBody>
      </p:sp>
      <p:pic>
        <p:nvPicPr>
          <p:cNvPr id="7" name="Afbeelding 6">
            <a:extLst>
              <a:ext uri="{FF2B5EF4-FFF2-40B4-BE49-F238E27FC236}">
                <a16:creationId xmlns:a16="http://schemas.microsoft.com/office/drawing/2014/main" id="{6305CBC5-2AD7-4F66-86E8-1F441351C36D}"/>
              </a:ext>
            </a:extLst>
          </p:cNvPr>
          <p:cNvPicPr>
            <a:picLocks noChangeAspect="1"/>
          </p:cNvPicPr>
          <p:nvPr/>
        </p:nvPicPr>
        <p:blipFill rotWithShape="1">
          <a:blip r:embed="rId2"/>
          <a:srcRect l="17738" t="17032" r="953" b="30996"/>
          <a:stretch/>
        </p:blipFill>
        <p:spPr>
          <a:xfrm>
            <a:off x="1818588" y="1450767"/>
            <a:ext cx="9913257" cy="3562498"/>
          </a:xfrm>
          <a:prstGeom prst="rect">
            <a:avLst/>
          </a:prstGeom>
        </p:spPr>
      </p:pic>
      <p:sp>
        <p:nvSpPr>
          <p:cNvPr id="5" name="Ovaal 4">
            <a:extLst>
              <a:ext uri="{FF2B5EF4-FFF2-40B4-BE49-F238E27FC236}">
                <a16:creationId xmlns:a16="http://schemas.microsoft.com/office/drawing/2014/main" id="{50C3AA5B-1928-4FBD-81E5-08AA0AEBF69B}"/>
              </a:ext>
            </a:extLst>
          </p:cNvPr>
          <p:cNvSpPr/>
          <p:nvPr/>
        </p:nvSpPr>
        <p:spPr>
          <a:xfrm>
            <a:off x="6900833" y="1351540"/>
            <a:ext cx="2950178" cy="67829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5400" b="1" dirty="0">
              <a:solidFill>
                <a:srgbClr val="FF0000"/>
              </a:solidFill>
            </a:endParaRPr>
          </a:p>
        </p:txBody>
      </p:sp>
    </p:spTree>
    <p:extLst>
      <p:ext uri="{BB962C8B-B14F-4D97-AF65-F5344CB8AC3E}">
        <p14:creationId xmlns:p14="http://schemas.microsoft.com/office/powerpoint/2010/main" val="207158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kaart&#10;&#10;Automatisch gegenereerde beschrijving">
            <a:extLst>
              <a:ext uri="{FF2B5EF4-FFF2-40B4-BE49-F238E27FC236}">
                <a16:creationId xmlns:a16="http://schemas.microsoft.com/office/drawing/2014/main" id="{03B8C774-8D0F-41D4-BED0-6DF171F63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7571" y="0"/>
            <a:ext cx="7884429" cy="6858000"/>
          </a:xfrm>
          <a:prstGeom prst="rect">
            <a:avLst/>
          </a:prstGeom>
        </p:spPr>
      </p:pic>
      <p:sp>
        <p:nvSpPr>
          <p:cNvPr id="2" name="Titel 1">
            <a:extLst>
              <a:ext uri="{FF2B5EF4-FFF2-40B4-BE49-F238E27FC236}">
                <a16:creationId xmlns:a16="http://schemas.microsoft.com/office/drawing/2014/main" id="{11C40660-CBA5-47B9-A7CD-05C9A5716967}"/>
              </a:ext>
            </a:extLst>
          </p:cNvPr>
          <p:cNvSpPr>
            <a:spLocks noGrp="1"/>
          </p:cNvSpPr>
          <p:nvPr>
            <p:ph type="title"/>
          </p:nvPr>
        </p:nvSpPr>
        <p:spPr/>
        <p:txBody>
          <a:bodyPr/>
          <a:lstStyle/>
          <a:p>
            <a:r>
              <a:rPr lang="nl-NL" dirty="0"/>
              <a:t>Nederlandse Delta: Stroomgebieden</a:t>
            </a:r>
          </a:p>
        </p:txBody>
      </p:sp>
      <p:sp>
        <p:nvSpPr>
          <p:cNvPr id="3" name="Tijdelijke aanduiding voor inhoud 2">
            <a:extLst>
              <a:ext uri="{FF2B5EF4-FFF2-40B4-BE49-F238E27FC236}">
                <a16:creationId xmlns:a16="http://schemas.microsoft.com/office/drawing/2014/main" id="{628EED56-78A3-454E-88EB-AB08F8B95C82}"/>
              </a:ext>
            </a:extLst>
          </p:cNvPr>
          <p:cNvSpPr>
            <a:spLocks noGrp="1"/>
          </p:cNvSpPr>
          <p:nvPr>
            <p:ph idx="1"/>
          </p:nvPr>
        </p:nvSpPr>
        <p:spPr>
          <a:xfrm>
            <a:off x="371476" y="1103446"/>
            <a:ext cx="3761985" cy="4929411"/>
          </a:xfrm>
        </p:spPr>
        <p:txBody>
          <a:bodyPr>
            <a:normAutofit/>
          </a:bodyPr>
          <a:lstStyle/>
          <a:p>
            <a:pPr marL="0" indent="0" fontAlgn="base">
              <a:buNone/>
            </a:pPr>
            <a:r>
              <a:rPr lang="nl-NL" sz="2000" b="1" dirty="0"/>
              <a:t>Welke rivieren stromen er door ons land naar de zee?</a:t>
            </a:r>
            <a:r>
              <a:rPr lang="nl-NL" sz="2000" dirty="0"/>
              <a:t> </a:t>
            </a:r>
          </a:p>
          <a:p>
            <a:pPr marL="0" indent="0" fontAlgn="base">
              <a:buNone/>
            </a:pPr>
            <a:endParaRPr lang="nl-NL" sz="2000" dirty="0"/>
          </a:p>
          <a:p>
            <a:pPr marL="0" indent="0" fontAlgn="base">
              <a:buNone/>
            </a:pPr>
            <a:r>
              <a:rPr lang="nl-NL" sz="2000" dirty="0"/>
              <a:t>Schelde</a:t>
            </a:r>
          </a:p>
          <a:p>
            <a:pPr marL="0" indent="0" fontAlgn="base">
              <a:buNone/>
            </a:pPr>
            <a:r>
              <a:rPr lang="nl-NL" sz="2000" dirty="0"/>
              <a:t>Maas</a:t>
            </a:r>
          </a:p>
          <a:p>
            <a:pPr marL="0" indent="0" fontAlgn="base">
              <a:buNone/>
            </a:pPr>
            <a:r>
              <a:rPr lang="nl-NL" sz="2000" dirty="0"/>
              <a:t>Rijn</a:t>
            </a:r>
          </a:p>
          <a:p>
            <a:pPr marL="0" indent="0" fontAlgn="base">
              <a:buNone/>
            </a:pPr>
            <a:r>
              <a:rPr lang="nl-NL" sz="2000" dirty="0"/>
              <a:t>Eems</a:t>
            </a:r>
          </a:p>
          <a:p>
            <a:pPr marL="0" indent="0" fontAlgn="base">
              <a:buNone/>
            </a:pPr>
            <a:br>
              <a:rPr lang="nl-NL" dirty="0"/>
            </a:br>
            <a:br>
              <a:rPr lang="nl-NL" dirty="0"/>
            </a:br>
            <a:endParaRPr lang="nl-NL" dirty="0"/>
          </a:p>
          <a:p>
            <a:endParaRPr lang="nl-NL" dirty="0"/>
          </a:p>
        </p:txBody>
      </p:sp>
    </p:spTree>
    <p:extLst>
      <p:ext uri="{BB962C8B-B14F-4D97-AF65-F5344CB8AC3E}">
        <p14:creationId xmlns:p14="http://schemas.microsoft.com/office/powerpoint/2010/main" val="388347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E5DAEB7F-71A3-4CD0-84AB-7F3DA9D134FE}"/>
              </a:ext>
            </a:extLst>
          </p:cNvPr>
          <p:cNvPicPr>
            <a:picLocks noGrp="1" noChangeAspect="1"/>
          </p:cNvPicPr>
          <p:nvPr>
            <p:ph sz="half" idx="1"/>
          </p:nvPr>
        </p:nvPicPr>
        <p:blipFill rotWithShape="1">
          <a:blip r:embed="rId2"/>
          <a:srcRect l="41293" t="21154" r="3031" b="5354"/>
          <a:stretch/>
        </p:blipFill>
        <p:spPr>
          <a:xfrm>
            <a:off x="5892582" y="40615"/>
            <a:ext cx="6147018" cy="6085549"/>
          </a:xfrm>
          <a:prstGeom prst="rect">
            <a:avLst/>
          </a:prstGeom>
        </p:spPr>
      </p:pic>
      <p:sp>
        <p:nvSpPr>
          <p:cNvPr id="2" name="Titel 1">
            <a:extLst>
              <a:ext uri="{FF2B5EF4-FFF2-40B4-BE49-F238E27FC236}">
                <a16:creationId xmlns:a16="http://schemas.microsoft.com/office/drawing/2014/main" id="{3DC5763A-D4F2-43FD-9560-68F07E53DF8D}"/>
              </a:ext>
            </a:extLst>
          </p:cNvPr>
          <p:cNvSpPr>
            <a:spLocks noGrp="1"/>
          </p:cNvSpPr>
          <p:nvPr>
            <p:ph type="title"/>
          </p:nvPr>
        </p:nvSpPr>
        <p:spPr>
          <a:xfrm>
            <a:off x="936052" y="274638"/>
            <a:ext cx="10646347" cy="1143000"/>
          </a:xfrm>
        </p:spPr>
        <p:txBody>
          <a:bodyPr/>
          <a:lstStyle/>
          <a:p>
            <a:pPr algn="l"/>
            <a:r>
              <a:rPr lang="nl-NL">
                <a:latin typeface="+mj-lt"/>
              </a:rPr>
              <a:t>Rivieren</a:t>
            </a:r>
          </a:p>
        </p:txBody>
      </p:sp>
      <p:sp>
        <p:nvSpPr>
          <p:cNvPr id="5" name="Tijdelijke aanduiding voor inhoud 4">
            <a:extLst>
              <a:ext uri="{FF2B5EF4-FFF2-40B4-BE49-F238E27FC236}">
                <a16:creationId xmlns:a16="http://schemas.microsoft.com/office/drawing/2014/main" id="{FC9420A6-AA2E-4E5C-B8E7-668F5589DC56}"/>
              </a:ext>
            </a:extLst>
          </p:cNvPr>
          <p:cNvSpPr>
            <a:spLocks noGrp="1"/>
          </p:cNvSpPr>
          <p:nvPr>
            <p:ph sz="half" idx="2"/>
          </p:nvPr>
        </p:nvSpPr>
        <p:spPr>
          <a:xfrm>
            <a:off x="936052" y="1600201"/>
            <a:ext cx="5384800" cy="4525963"/>
          </a:xfrm>
        </p:spPr>
        <p:txBody>
          <a:bodyPr/>
          <a:lstStyle/>
          <a:p>
            <a:r>
              <a:rPr lang="nl-NL"/>
              <a:t>3 zones</a:t>
            </a:r>
          </a:p>
          <a:p>
            <a:r>
              <a:rPr lang="nl-NL"/>
              <a:t>Bovenloop</a:t>
            </a:r>
          </a:p>
          <a:p>
            <a:pPr lvl="1"/>
            <a:r>
              <a:rPr lang="nl-NL"/>
              <a:t>Erosie overheerst</a:t>
            </a:r>
          </a:p>
          <a:p>
            <a:r>
              <a:rPr lang="nl-NL"/>
              <a:t>Middenloop</a:t>
            </a:r>
          </a:p>
          <a:p>
            <a:pPr lvl="1"/>
            <a:r>
              <a:rPr lang="nl-NL"/>
              <a:t>Transport overheerst</a:t>
            </a:r>
          </a:p>
          <a:p>
            <a:r>
              <a:rPr lang="nl-NL"/>
              <a:t>Benedenloop</a:t>
            </a:r>
          </a:p>
          <a:p>
            <a:pPr lvl="1"/>
            <a:r>
              <a:rPr lang="nl-NL"/>
              <a:t>Sedimentatie overheerst</a:t>
            </a:r>
          </a:p>
        </p:txBody>
      </p:sp>
    </p:spTree>
    <p:extLst>
      <p:ext uri="{BB962C8B-B14F-4D97-AF65-F5344CB8AC3E}">
        <p14:creationId xmlns:p14="http://schemas.microsoft.com/office/powerpoint/2010/main" val="88685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207DD-3ED0-4E82-BE39-D992C6A24877}"/>
              </a:ext>
            </a:extLst>
          </p:cNvPr>
          <p:cNvSpPr>
            <a:spLocks noGrp="1"/>
          </p:cNvSpPr>
          <p:nvPr>
            <p:ph type="title"/>
          </p:nvPr>
        </p:nvSpPr>
        <p:spPr/>
        <p:txBody>
          <a:bodyPr/>
          <a:lstStyle/>
          <a:p>
            <a:r>
              <a:rPr lang="nl-NL"/>
              <a:t>Afzettingen</a:t>
            </a:r>
          </a:p>
        </p:txBody>
      </p:sp>
      <p:pic>
        <p:nvPicPr>
          <p:cNvPr id="4" name="Tijdelijke aanduiding voor inhoud 3">
            <a:extLst>
              <a:ext uri="{FF2B5EF4-FFF2-40B4-BE49-F238E27FC236}">
                <a16:creationId xmlns:a16="http://schemas.microsoft.com/office/drawing/2014/main" id="{030A4BDA-941D-4275-B3C9-B6244720AFC9}"/>
              </a:ext>
            </a:extLst>
          </p:cNvPr>
          <p:cNvPicPr>
            <a:picLocks noGrp="1" noChangeAspect="1"/>
          </p:cNvPicPr>
          <p:nvPr>
            <p:ph idx="1"/>
          </p:nvPr>
        </p:nvPicPr>
        <p:blipFill>
          <a:blip r:embed="rId2"/>
          <a:stretch>
            <a:fillRect/>
          </a:stretch>
        </p:blipFill>
        <p:spPr>
          <a:xfrm>
            <a:off x="3194252" y="1458084"/>
            <a:ext cx="7190746" cy="4612932"/>
          </a:xfrm>
          <a:prstGeom prst="rect">
            <a:avLst/>
          </a:prstGeom>
        </p:spPr>
      </p:pic>
    </p:spTree>
    <p:extLst>
      <p:ext uri="{BB962C8B-B14F-4D97-AF65-F5344CB8AC3E}">
        <p14:creationId xmlns:p14="http://schemas.microsoft.com/office/powerpoint/2010/main" val="92947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60C315-BFEB-4F63-BD0E-DC12825C7073}"/>
              </a:ext>
            </a:extLst>
          </p:cNvPr>
          <p:cNvSpPr>
            <a:spLocks noGrp="1"/>
          </p:cNvSpPr>
          <p:nvPr>
            <p:ph type="title"/>
          </p:nvPr>
        </p:nvSpPr>
        <p:spPr/>
        <p:txBody>
          <a:bodyPr/>
          <a:lstStyle/>
          <a:p>
            <a:r>
              <a:rPr lang="nl-NL" dirty="0"/>
              <a:t>Klimaattrends en effecten op onze rivieren</a:t>
            </a:r>
          </a:p>
        </p:txBody>
      </p:sp>
      <p:sp>
        <p:nvSpPr>
          <p:cNvPr id="3" name="Tijdelijke aanduiding voor inhoud 2">
            <a:extLst>
              <a:ext uri="{FF2B5EF4-FFF2-40B4-BE49-F238E27FC236}">
                <a16:creationId xmlns:a16="http://schemas.microsoft.com/office/drawing/2014/main" id="{D5F8AC45-877B-4C45-A730-F10A73EFBF62}"/>
              </a:ext>
            </a:extLst>
          </p:cNvPr>
          <p:cNvSpPr>
            <a:spLocks noGrp="1"/>
          </p:cNvSpPr>
          <p:nvPr>
            <p:ph idx="1"/>
          </p:nvPr>
        </p:nvSpPr>
        <p:spPr/>
        <p:txBody>
          <a:bodyPr>
            <a:normAutofit/>
          </a:bodyPr>
          <a:lstStyle/>
          <a:p>
            <a:pPr marL="0" indent="0">
              <a:buNone/>
            </a:pPr>
            <a:r>
              <a:rPr lang="nl-NL" dirty="0"/>
              <a:t>Trends:</a:t>
            </a:r>
          </a:p>
          <a:p>
            <a:r>
              <a:rPr lang="nl-NL" dirty="0"/>
              <a:t>Het wordt warmer;</a:t>
            </a:r>
          </a:p>
          <a:p>
            <a:r>
              <a:rPr lang="nl-NL" dirty="0"/>
              <a:t>Het wordt natter;</a:t>
            </a:r>
          </a:p>
          <a:p>
            <a:r>
              <a:rPr lang="nl-NL" dirty="0"/>
              <a:t>Het wordt droger;</a:t>
            </a:r>
          </a:p>
          <a:p>
            <a:r>
              <a:rPr lang="nl-NL" dirty="0"/>
              <a:t>De zeespiegel stijgt;</a:t>
            </a:r>
          </a:p>
          <a:p>
            <a:endParaRPr lang="nl-NL" dirty="0"/>
          </a:p>
        </p:txBody>
      </p:sp>
      <p:pic>
        <p:nvPicPr>
          <p:cNvPr id="6" name="Tijdelijke aanduiding voor inhoud 5">
            <a:extLst>
              <a:ext uri="{FF2B5EF4-FFF2-40B4-BE49-F238E27FC236}">
                <a16:creationId xmlns:a16="http://schemas.microsoft.com/office/drawing/2014/main" id="{2C395F7A-6117-4A83-BB41-CF2B52230183}"/>
              </a:ext>
            </a:extLst>
          </p:cNvPr>
          <p:cNvPicPr>
            <a:picLocks noGrp="1" noChangeAspect="1"/>
          </p:cNvPicPr>
          <p:nvPr>
            <p:ph sz="half" idx="4294967295"/>
          </p:nvPr>
        </p:nvPicPr>
        <p:blipFill>
          <a:blip r:embed="rId2"/>
          <a:stretch>
            <a:fillRect/>
          </a:stretch>
        </p:blipFill>
        <p:spPr>
          <a:xfrm>
            <a:off x="6565900" y="1196753"/>
            <a:ext cx="5016500" cy="4525963"/>
          </a:xfrm>
          <a:prstGeom prst="rect">
            <a:avLst/>
          </a:prstGeom>
        </p:spPr>
      </p:pic>
    </p:spTree>
    <p:extLst>
      <p:ext uri="{BB962C8B-B14F-4D97-AF65-F5344CB8AC3E}">
        <p14:creationId xmlns:p14="http://schemas.microsoft.com/office/powerpoint/2010/main" val="3328245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6EA401-27EE-4342-B5F4-2471CAAAAB5E}"/>
              </a:ext>
            </a:extLst>
          </p:cNvPr>
          <p:cNvSpPr>
            <a:spLocks noGrp="1"/>
          </p:cNvSpPr>
          <p:nvPr>
            <p:ph type="title"/>
          </p:nvPr>
        </p:nvSpPr>
        <p:spPr>
          <a:xfrm>
            <a:off x="4108653" y="3337422"/>
            <a:ext cx="8860565" cy="648072"/>
          </a:xfrm>
        </p:spPr>
        <p:txBody>
          <a:bodyPr/>
          <a:lstStyle/>
          <a:p>
            <a:r>
              <a:rPr lang="nl-NL" dirty="0"/>
              <a:t>Debiet &amp; Regiem</a:t>
            </a:r>
          </a:p>
        </p:txBody>
      </p:sp>
      <p:sp>
        <p:nvSpPr>
          <p:cNvPr id="3" name="Tijdelijke aanduiding voor inhoud 2">
            <a:extLst>
              <a:ext uri="{FF2B5EF4-FFF2-40B4-BE49-F238E27FC236}">
                <a16:creationId xmlns:a16="http://schemas.microsoft.com/office/drawing/2014/main" id="{E7BB5D79-3BF8-421F-B52D-6A9CF874391E}"/>
              </a:ext>
            </a:extLst>
          </p:cNvPr>
          <p:cNvSpPr>
            <a:spLocks noGrp="1"/>
          </p:cNvSpPr>
          <p:nvPr>
            <p:ph idx="1"/>
          </p:nvPr>
        </p:nvSpPr>
        <p:spPr>
          <a:xfrm>
            <a:off x="371475" y="536259"/>
            <a:ext cx="11449050" cy="850582"/>
          </a:xfrm>
        </p:spPr>
        <p:txBody>
          <a:bodyPr/>
          <a:lstStyle/>
          <a:p>
            <a:pPr marL="0" indent="0">
              <a:buNone/>
            </a:pPr>
            <a:r>
              <a:rPr lang="nl-NL" sz="4000" b="1" dirty="0"/>
              <a:t>En dan nu iets nieuws </a:t>
            </a:r>
          </a:p>
        </p:txBody>
      </p:sp>
    </p:spTree>
    <p:extLst>
      <p:ext uri="{BB962C8B-B14F-4D97-AF65-F5344CB8AC3E}">
        <p14:creationId xmlns:p14="http://schemas.microsoft.com/office/powerpoint/2010/main" val="1016445707"/>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1B2D58-936F-4BD2-8FE1-199ADA5CFC5E}">
  <ds:schemaRefs>
    <ds:schemaRef ds:uri="http://schemas.microsoft.com/sharepoint/v3/contenttype/forms"/>
  </ds:schemaRefs>
</ds:datastoreItem>
</file>

<file path=customXml/itemProps2.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c6f82ce1-f6df-49a5-8b49-cf8409a27aa4"/>
    <ds:schemaRef ds:uri="2c4f0c93-2979-4f27-aab2-70de95932352"/>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E6DBEA7B-66BF-452A-99A3-B3915F6629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353</TotalTime>
  <Words>573</Words>
  <Application>Microsoft Office PowerPoint</Application>
  <PresentationFormat>Breedbeeld</PresentationFormat>
  <Paragraphs>85</Paragraphs>
  <Slides>20</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Arial Black</vt:lpstr>
      <vt:lpstr>Calibri</vt:lpstr>
      <vt:lpstr>Yuverta</vt:lpstr>
      <vt:lpstr>De loop van een rivier</vt:lpstr>
      <vt:lpstr>Herhaling vorige week </vt:lpstr>
      <vt:lpstr>PowerPoint-presentatie</vt:lpstr>
      <vt:lpstr>Samenhang en partijen</vt:lpstr>
      <vt:lpstr>Nederlandse Delta: Stroomgebieden</vt:lpstr>
      <vt:lpstr>Rivieren</vt:lpstr>
      <vt:lpstr>Afzettingen</vt:lpstr>
      <vt:lpstr>Klimaattrends en effecten op onze rivieren</vt:lpstr>
      <vt:lpstr>Debiet &amp; Regiem</vt:lpstr>
      <vt:lpstr>Debiet</vt:lpstr>
      <vt:lpstr>Debiet</vt:lpstr>
      <vt:lpstr>Variatie in debiet </vt:lpstr>
      <vt:lpstr>Regiem</vt:lpstr>
      <vt:lpstr>PowerPoint-presentatie</vt:lpstr>
      <vt:lpstr>Vertragingstijd</vt:lpstr>
      <vt:lpstr>Lange of korte vertragingstijd</vt:lpstr>
      <vt:lpstr>Voorbeeld: Topotijdreis</vt:lpstr>
      <vt:lpstr>Lange of Korte vertragingstijd</vt:lpstr>
      <vt:lpstr>Bronnen</vt:lpstr>
      <vt:lpstr>Essche stroom 1931          1971           2011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dc:description>Template by HQ Solutions</dc:description>
  <cp:lastModifiedBy>Stijn Weijermars</cp:lastModifiedBy>
  <cp:revision>31</cp:revision>
  <dcterms:created xsi:type="dcterms:W3CDTF">2021-03-01T11:59:21Z</dcterms:created>
  <dcterms:modified xsi:type="dcterms:W3CDTF">2023-11-28T11:02:21Z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